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198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700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775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9297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6013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5638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9223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008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315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738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978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899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486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955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318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26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97C54-7B86-49CD-B13E-36B4C37DAC87}" type="datetimeFigureOut">
              <a:rPr lang="hu-HU" smtClean="0"/>
              <a:t>2019.04.22.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CE5AED9-380A-45E0-86D4-ED73957331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553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Uniós polgárság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Az EU közjogi alapjai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2966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Szabad mozgás joga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EUMSZ </a:t>
            </a:r>
            <a:r>
              <a:rPr lang="hu-HU" dirty="0"/>
              <a:t>21. cikke, </a:t>
            </a:r>
            <a:endParaRPr lang="hu-HU" dirty="0" smtClean="0"/>
          </a:p>
          <a:p>
            <a:r>
              <a:rPr lang="hu-HU" dirty="0" smtClean="0"/>
              <a:t>munkavállalói </a:t>
            </a:r>
            <a:r>
              <a:rPr lang="hu-HU" dirty="0"/>
              <a:t>személyi körre az EUMSZ 45. cikke 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önálló vállalkozások számára az EUMSZ 49. cikke. </a:t>
            </a:r>
            <a:endParaRPr lang="hu-HU" dirty="0" smtClean="0"/>
          </a:p>
          <a:p>
            <a:r>
              <a:rPr lang="hu-HU" dirty="0" smtClean="0"/>
              <a:t>Európai </a:t>
            </a:r>
            <a:r>
              <a:rPr lang="hu-HU" dirty="0"/>
              <a:t>Parlament és a Tanács 2004. április 29-i 2004/38/EK irányelve, </a:t>
            </a:r>
            <a:r>
              <a:rPr lang="hu-HU" dirty="0" smtClean="0"/>
              <a:t>az </a:t>
            </a:r>
            <a:r>
              <a:rPr lang="hu-HU" dirty="0"/>
              <a:t>Unió polgárainak és családtagjaiknak a tagállamok területén történő szabad mozgáshoz és tartózkodáshoz való jogáról tartalmaz részletszabályokat.</a:t>
            </a:r>
          </a:p>
        </p:txBody>
      </p:sp>
    </p:spTree>
    <p:extLst>
      <p:ext uri="{BB962C8B-B14F-4D97-AF65-F5344CB8AC3E}">
        <p14:creationId xmlns:p14="http://schemas.microsoft.com/office/powerpoint/2010/main" val="1948461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Tartózkodási jog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/>
              <a:t>három hónapot meg nem haladó tartózkodás joga, amelyre gyakorlatilag az uniós polgárságon kívül más előfeltétel nem vonatkozik;</a:t>
            </a:r>
          </a:p>
          <a:p>
            <a:r>
              <a:rPr lang="hu-HU" dirty="0" smtClean="0"/>
              <a:t>a </a:t>
            </a:r>
            <a:r>
              <a:rPr lang="hu-HU" dirty="0"/>
              <a:t>három hónapot meghaladó tartózkodás joga, amely a fogadó országban betöltött jogállástól függően bizonyos feltételekhez kötött;</a:t>
            </a:r>
          </a:p>
          <a:p>
            <a:r>
              <a:rPr lang="hu-HU" dirty="0" smtClean="0"/>
              <a:t>huzamos </a:t>
            </a:r>
            <a:r>
              <a:rPr lang="hu-HU" dirty="0"/>
              <a:t>tartózkodás joga.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6369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Korlátozások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Közrend, közbiztonság, közegészségügy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5360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Sajátos személyi kör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D</a:t>
            </a:r>
            <a:r>
              <a:rPr lang="hu-HU" dirty="0" smtClean="0"/>
              <a:t>iákok </a:t>
            </a:r>
            <a:r>
              <a:rPr lang="hu-HU" dirty="0"/>
              <a:t>tanulmányi célú tartózkodási </a:t>
            </a:r>
            <a:r>
              <a:rPr lang="hu-HU" dirty="0" smtClean="0"/>
              <a:t>jogának feltételei: </a:t>
            </a:r>
          </a:p>
          <a:p>
            <a:r>
              <a:rPr lang="hu-HU" dirty="0" smtClean="0"/>
              <a:t>beiratkozott </a:t>
            </a:r>
            <a:r>
              <a:rPr lang="hu-HU" dirty="0"/>
              <a:t>az államilag elismert helyi oktatási intézmények valamelyikébe;</a:t>
            </a:r>
          </a:p>
          <a:p>
            <a:r>
              <a:rPr lang="hu-HU" dirty="0" smtClean="0"/>
              <a:t>elegendő </a:t>
            </a:r>
            <a:r>
              <a:rPr lang="hu-HU" dirty="0"/>
              <a:t>jövedelemmel rendelkezik ahhoz, hogy ne legyen szüksége jövedelemtámogatásra;</a:t>
            </a:r>
          </a:p>
          <a:p>
            <a:r>
              <a:rPr lang="hu-HU" dirty="0" smtClean="0"/>
              <a:t>van </a:t>
            </a:r>
            <a:r>
              <a:rPr lang="hu-HU" dirty="0"/>
              <a:t>teljes körű egészségbiztosítása az adott országban.</a:t>
            </a:r>
          </a:p>
          <a:p>
            <a:pPr marL="0" indent="0">
              <a:buNone/>
            </a:pPr>
            <a:r>
              <a:rPr lang="hu-HU" dirty="0"/>
              <a:t>Nyugdíjas uniós polgár az Európai Unió bármelyik tagállamában élhet, ha:</a:t>
            </a:r>
          </a:p>
          <a:p>
            <a:r>
              <a:rPr lang="hu-HU" dirty="0" smtClean="0"/>
              <a:t>teljes </a:t>
            </a:r>
            <a:r>
              <a:rPr lang="hu-HU" dirty="0"/>
              <a:t>körű egészségbiztosítással rendelkezik a fogadó országban,</a:t>
            </a:r>
          </a:p>
          <a:p>
            <a:r>
              <a:rPr lang="hu-HU" dirty="0" smtClean="0"/>
              <a:t>elegendő </a:t>
            </a:r>
            <a:r>
              <a:rPr lang="hu-HU" dirty="0"/>
              <a:t>a jövedelme ahhoz, hogy ott jövedelemtámogatás nélkül megéljen belőle</a:t>
            </a:r>
            <a:r>
              <a:rPr lang="hu-HU" dirty="0"/>
              <a:t>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3512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Aktív és passzív választójog az európai parlamenti választásokon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Minden uniós polgár, akinek a lakóhelye olyan tagállamban van, amelynek nem állampolgára, a lakóhelye szerinti tagállamban az európai parlamenti választásokon választójoggal rendelkezik és választható ugyanolyan feltételekkel, mint az adott tagállam </a:t>
            </a:r>
            <a:r>
              <a:rPr lang="hu-HU" dirty="0" smtClean="0"/>
              <a:t>állampolgárai</a:t>
            </a:r>
          </a:p>
          <a:p>
            <a:r>
              <a:rPr lang="hu-HU" dirty="0"/>
              <a:t>vagy a lakóhelyük szerinti, vagy a származásuk szerinti tagállamban gyakorolhatják aktív vagy passzív </a:t>
            </a:r>
            <a:r>
              <a:rPr lang="hu-HU" dirty="0" smtClean="0"/>
              <a:t>választójogukat </a:t>
            </a:r>
          </a:p>
          <a:p>
            <a:r>
              <a:rPr lang="hu-HU" dirty="0" smtClean="0"/>
              <a:t>Senki </a:t>
            </a:r>
            <a:r>
              <a:rPr lang="hu-HU" dirty="0"/>
              <a:t>nem szavazhat egynél többször, és nem is jelöltetheti magát választáson egynél több EU-tagállamban</a:t>
            </a:r>
          </a:p>
        </p:txBody>
      </p:sp>
    </p:spTree>
    <p:extLst>
      <p:ext uri="{BB962C8B-B14F-4D97-AF65-F5344CB8AC3E}">
        <p14:creationId xmlns:p14="http://schemas.microsoft.com/office/powerpoint/2010/main" val="1391131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Aktív és passzív választójog a helyhatósági választásokon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Aktív</a:t>
            </a:r>
          </a:p>
          <a:p>
            <a:r>
              <a:rPr lang="hu-HU" dirty="0" smtClean="0"/>
              <a:t>Passzív</a:t>
            </a:r>
          </a:p>
          <a:p>
            <a:r>
              <a:rPr lang="hu-HU" dirty="0"/>
              <a:t>A szabályozásokban </a:t>
            </a:r>
            <a:r>
              <a:rPr lang="hu-HU" dirty="0" smtClean="0"/>
              <a:t>helyi sajátosságok (</a:t>
            </a:r>
            <a:r>
              <a:rPr lang="hu-HU" dirty="0" err="1" smtClean="0"/>
              <a:t>pl</a:t>
            </a:r>
            <a:r>
              <a:rPr lang="hu-HU" dirty="0" smtClean="0"/>
              <a:t>: </a:t>
            </a:r>
            <a:r>
              <a:rPr lang="hu-HU" dirty="0"/>
              <a:t>a választásokon való részvétel </a:t>
            </a:r>
            <a:r>
              <a:rPr lang="hu-HU" dirty="0" smtClean="0"/>
              <a:t>kötelező)</a:t>
            </a:r>
          </a:p>
          <a:p>
            <a:r>
              <a:rPr lang="hu-HU" dirty="0"/>
              <a:t>A passzív választójog tekintetében lehetséges jogszerű korlátozás </a:t>
            </a:r>
            <a:r>
              <a:rPr lang="hu-HU" dirty="0" smtClean="0"/>
              <a:t>– állampolgársági feltétel (polgármesteri tisztség)</a:t>
            </a:r>
          </a:p>
          <a:p>
            <a:r>
              <a:rPr lang="hu-HU" dirty="0"/>
              <a:t>választójoggal rendelkező polgárok több mint 20</a:t>
            </a:r>
            <a:r>
              <a:rPr lang="hu-HU" dirty="0" smtClean="0"/>
              <a:t>%-a másik </a:t>
            </a:r>
            <a:r>
              <a:rPr lang="hu-HU" dirty="0"/>
              <a:t>ország </a:t>
            </a:r>
            <a:r>
              <a:rPr lang="hu-HU" dirty="0" smtClean="0"/>
              <a:t>állampolgára - meghatározott </a:t>
            </a:r>
            <a:r>
              <a:rPr lang="hu-HU" dirty="0"/>
              <a:t>idejű helyben tartózkodást </a:t>
            </a:r>
            <a:r>
              <a:rPr lang="hu-HU" dirty="0" smtClean="0"/>
              <a:t>szabható (</a:t>
            </a:r>
            <a:r>
              <a:rPr lang="hu-HU" dirty="0"/>
              <a:t>L</a:t>
            </a:r>
            <a:r>
              <a:rPr lang="hu-HU" dirty="0" smtClean="0"/>
              <a:t>uxemburg)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8689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Konzuli védelem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 </a:t>
            </a:r>
            <a:r>
              <a:rPr lang="hu-HU" dirty="0" smtClean="0"/>
              <a:t>adott országban a </a:t>
            </a:r>
            <a:r>
              <a:rPr lang="hu-HU" dirty="0"/>
              <a:t>saját országa nem rendelkezik nagykövetséggel vagy konzulátussal, </a:t>
            </a:r>
            <a:endParaRPr lang="hu-HU" dirty="0" smtClean="0"/>
          </a:p>
          <a:p>
            <a:r>
              <a:rPr lang="hu-HU" dirty="0" smtClean="0"/>
              <a:t>jogosult bármely </a:t>
            </a:r>
            <a:r>
              <a:rPr lang="hu-HU" dirty="0"/>
              <a:t>másik tagállam nagykövetsége vagy konzulátusa konzuli védelmének igénylésére</a:t>
            </a:r>
          </a:p>
        </p:txBody>
      </p:sp>
    </p:spTree>
    <p:extLst>
      <p:ext uri="{BB962C8B-B14F-4D97-AF65-F5344CB8AC3E}">
        <p14:creationId xmlns:p14="http://schemas.microsoft.com/office/powerpoint/2010/main" val="1994291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Petíciós jog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Európai Parlament Petíciós Bizottságához </a:t>
            </a:r>
            <a:endParaRPr lang="hu-HU" dirty="0" smtClean="0"/>
          </a:p>
          <a:p>
            <a:r>
              <a:rPr lang="hu-HU" dirty="0" smtClean="0"/>
              <a:t>Korlátozás: </a:t>
            </a:r>
            <a:r>
              <a:rPr lang="hu-HU" dirty="0"/>
              <a:t>csak a benyújtót közvetlenül érintő tárgyban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9589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Hivatali ügyintézéssel kapcsolatos jogok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Megfelelő </a:t>
            </a:r>
            <a:r>
              <a:rPr lang="hu-HU" dirty="0"/>
              <a:t>ügyintézéshez való </a:t>
            </a:r>
            <a:r>
              <a:rPr lang="hu-HU" dirty="0" smtClean="0"/>
              <a:t>jog:</a:t>
            </a:r>
          </a:p>
          <a:p>
            <a:r>
              <a:rPr lang="hu-HU" dirty="0" smtClean="0"/>
              <a:t>Meghallgatáshoz való jog</a:t>
            </a:r>
          </a:p>
          <a:p>
            <a:r>
              <a:rPr lang="hu-HU" dirty="0" smtClean="0"/>
              <a:t>a személyére vonatkozó iratokba betekintési jog</a:t>
            </a:r>
          </a:p>
          <a:p>
            <a:r>
              <a:rPr lang="hu-HU" dirty="0" smtClean="0"/>
              <a:t>igazgatási </a:t>
            </a:r>
            <a:r>
              <a:rPr lang="hu-HU" dirty="0"/>
              <a:t>szervek </a:t>
            </a:r>
            <a:r>
              <a:rPr lang="hu-HU" dirty="0" smtClean="0"/>
              <a:t>döntéseiket indokolják</a:t>
            </a:r>
          </a:p>
          <a:p>
            <a:r>
              <a:rPr lang="hu-HU" dirty="0" smtClean="0"/>
              <a:t>+ gondos ügyintézéshez való jog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2269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Dokumentumokhoz való hozzáférés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Transzparens működés</a:t>
            </a:r>
          </a:p>
          <a:p>
            <a:r>
              <a:rPr lang="hu-HU" dirty="0" smtClean="0"/>
              <a:t>Dokumentumok nyilvánossága</a:t>
            </a:r>
          </a:p>
          <a:p>
            <a:r>
              <a:rPr lang="hu-HU" dirty="0" err="1" smtClean="0"/>
              <a:t>korlátook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99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Maastrichti Szerződéssel létrehozott </a:t>
            </a:r>
            <a:r>
              <a:rPr lang="hu-HU" dirty="0" smtClean="0"/>
              <a:t>jogintézmény</a:t>
            </a:r>
          </a:p>
          <a:p>
            <a:r>
              <a:rPr lang="hu-HU" dirty="0"/>
              <a:t>járulékos </a:t>
            </a:r>
            <a:r>
              <a:rPr lang="hu-HU" dirty="0" smtClean="0"/>
              <a:t>jellegű</a:t>
            </a:r>
          </a:p>
          <a:p>
            <a:r>
              <a:rPr lang="hu-HU" dirty="0"/>
              <a:t>az uniós polgárság nem váltja fel a tagállami </a:t>
            </a:r>
            <a:r>
              <a:rPr lang="hu-HU" dirty="0" smtClean="0"/>
              <a:t>állampolgárságot</a:t>
            </a:r>
            <a:endParaRPr lang="hu-HU" dirty="0"/>
          </a:p>
          <a:p>
            <a:r>
              <a:rPr lang="hu-HU" dirty="0" smtClean="0"/>
              <a:t>ezen </a:t>
            </a:r>
            <a:r>
              <a:rPr lang="hu-HU" dirty="0"/>
              <a:t>az alapon többletjogok érvényesülnek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5296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Polgári kezdeményezés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Legalább </a:t>
            </a:r>
            <a:r>
              <a:rPr lang="hu-HU" dirty="0"/>
              <a:t>egymillió uniós </a:t>
            </a:r>
            <a:r>
              <a:rPr lang="hu-HU" dirty="0" smtClean="0"/>
              <a:t>polgár (</a:t>
            </a:r>
            <a:r>
              <a:rPr lang="hu-HU" dirty="0"/>
              <a:t>28 uniós tagállam közül legalább 7-ből </a:t>
            </a:r>
            <a:r>
              <a:rPr lang="hu-HU" dirty="0" smtClean="0"/>
              <a:t>származó, </a:t>
            </a:r>
            <a:r>
              <a:rPr lang="hu-HU" dirty="0"/>
              <a:t>az aláírók számának a tagállamban el kell érnie a tagállam által megválasztott európai parlamenti képviselők számának legalább 750-szeresét</a:t>
            </a:r>
            <a:r>
              <a:rPr lang="hu-HU" dirty="0" smtClean="0"/>
              <a:t>)</a:t>
            </a:r>
          </a:p>
          <a:p>
            <a:r>
              <a:rPr lang="hu-HU" dirty="0" smtClean="0"/>
              <a:t> </a:t>
            </a:r>
            <a:r>
              <a:rPr lang="hu-HU" dirty="0"/>
              <a:t>kezdeményezheti, hogy az Európai Bizottság – hatáskörén belül – </a:t>
            </a:r>
            <a:endParaRPr lang="hu-HU" dirty="0" smtClean="0"/>
          </a:p>
          <a:p>
            <a:r>
              <a:rPr lang="hu-HU" dirty="0" smtClean="0"/>
              <a:t>terjesszen </a:t>
            </a:r>
            <a:r>
              <a:rPr lang="hu-HU" dirty="0"/>
              <a:t>elő megfelelő javaslatot azokban az ügyekben, amelyekben </a:t>
            </a:r>
            <a:r>
              <a:rPr lang="hu-HU" dirty="0" smtClean="0"/>
              <a:t>a </a:t>
            </a:r>
            <a:r>
              <a:rPr lang="hu-HU" dirty="0"/>
              <a:t>Szerződések végrehajtásához uniós jogi aktus elfogadására van szükség</a:t>
            </a:r>
          </a:p>
        </p:txBody>
      </p:sp>
    </p:spTree>
    <p:extLst>
      <p:ext uri="{BB962C8B-B14F-4D97-AF65-F5344CB8AC3E}">
        <p14:creationId xmlns:p14="http://schemas.microsoft.com/office/powerpoint/2010/main" val="19411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Jogok alapja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EUMSZ</a:t>
            </a:r>
          </a:p>
          <a:p>
            <a:r>
              <a:rPr lang="hu-HU" dirty="0" smtClean="0"/>
              <a:t>EUSZ</a:t>
            </a:r>
          </a:p>
          <a:p>
            <a:r>
              <a:rPr lang="hu-HU" dirty="0" smtClean="0"/>
              <a:t>Alapjogi Charta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22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</a:t>
            </a:r>
            <a:r>
              <a:rPr lang="hu-HU" dirty="0" smtClean="0"/>
              <a:t>uniós </a:t>
            </a:r>
            <a:r>
              <a:rPr lang="hu-HU" dirty="0" smtClean="0"/>
              <a:t>polgársághoz fűződő jogok </a:t>
            </a:r>
            <a:r>
              <a:rPr lang="hu-HU" dirty="0" smtClean="0"/>
              <a:t>(EUMSZ)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u-HU" dirty="0"/>
          </a:p>
          <a:p>
            <a:r>
              <a:rPr lang="hu-HU" dirty="0" smtClean="0"/>
              <a:t>a </a:t>
            </a:r>
            <a:r>
              <a:rPr lang="hu-HU" dirty="0"/>
              <a:t>tagállamok területén szabad mozgás és tartózkodás joga;</a:t>
            </a:r>
          </a:p>
          <a:p>
            <a:r>
              <a:rPr lang="hu-HU" dirty="0" smtClean="0"/>
              <a:t>aktív </a:t>
            </a:r>
            <a:r>
              <a:rPr lang="hu-HU" dirty="0"/>
              <a:t>és passzív választójog a lakóhelyük szerinti tagállam európai parlamenti választásain, ugyanolyan feltételekkel, mint az adott tagállam állampolgárai;</a:t>
            </a:r>
          </a:p>
          <a:p>
            <a:r>
              <a:rPr lang="hu-HU" dirty="0" smtClean="0"/>
              <a:t>aktív </a:t>
            </a:r>
            <a:r>
              <a:rPr lang="hu-HU" dirty="0"/>
              <a:t>és passzív választójog a lakóhelyük szerinti tagállam helyhatósági választásain, ugyanolyan feltételekkel, mint az adott tagállam állampolgárai;</a:t>
            </a:r>
          </a:p>
          <a:p>
            <a:r>
              <a:rPr lang="hu-HU" dirty="0" smtClean="0"/>
              <a:t>bármely </a:t>
            </a:r>
            <a:r>
              <a:rPr lang="hu-HU" dirty="0"/>
              <a:t>tagállam diplomáciai vagy konzuli hatóságai védelmének igénybe vételére való jog olyan harmadik ország területén, ahol az állampolgárságuk szerinti tagállam nem rendelkezik képviselettel, ugyanolyan feltételekkel, mint az adott tagállam állampolgárai;</a:t>
            </a:r>
          </a:p>
          <a:p>
            <a:r>
              <a:rPr lang="hu-HU" dirty="0" smtClean="0"/>
              <a:t>petíciós </a:t>
            </a:r>
            <a:r>
              <a:rPr lang="hu-HU" dirty="0"/>
              <a:t>jog;</a:t>
            </a:r>
          </a:p>
          <a:p>
            <a:r>
              <a:rPr lang="hu-HU" dirty="0" smtClean="0"/>
              <a:t>az </a:t>
            </a:r>
            <a:r>
              <a:rPr lang="hu-HU" dirty="0"/>
              <a:t>európai ombudsmanhoz fordulás joga;</a:t>
            </a:r>
          </a:p>
          <a:p>
            <a:r>
              <a:rPr lang="hu-HU" dirty="0" smtClean="0"/>
              <a:t>a </a:t>
            </a:r>
            <a:r>
              <a:rPr lang="hu-HU" dirty="0"/>
              <a:t>Szerződések nyelveinek valamelyikén az Unió bármely intézményéhez vagy tanácsadó szervéhez fordulás joga, és arra való jog, hogy ugyanazon a nyelven választ kapjanak (megkereshetőségi jog)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209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uniós polgársághoz fűződő </a:t>
            </a:r>
            <a:r>
              <a:rPr lang="hu-HU" dirty="0" smtClean="0"/>
              <a:t>jogok (EUSZ)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polgári </a:t>
            </a:r>
            <a:r>
              <a:rPr lang="hu-HU" dirty="0"/>
              <a:t>kezdeményezéshez való jog; </a:t>
            </a:r>
          </a:p>
          <a:p>
            <a:r>
              <a:rPr lang="hu-HU" dirty="0" err="1" smtClean="0"/>
              <a:t>véleménnyilvánításhoz</a:t>
            </a:r>
            <a:r>
              <a:rPr lang="hu-HU" dirty="0" smtClean="0"/>
              <a:t> </a:t>
            </a:r>
            <a:r>
              <a:rPr lang="hu-HU" dirty="0"/>
              <a:t>való jog.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309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uniós polgársághoz fűződő </a:t>
            </a:r>
            <a:r>
              <a:rPr lang="hu-HU" dirty="0" smtClean="0"/>
              <a:t>jogok (Alapjogi Charta)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megfelelő </a:t>
            </a:r>
            <a:r>
              <a:rPr lang="hu-HU" dirty="0"/>
              <a:t>és gondos ügyintézéshez való jog, </a:t>
            </a:r>
          </a:p>
          <a:p>
            <a:r>
              <a:rPr lang="hu-HU" dirty="0" smtClean="0"/>
              <a:t>dokumentumokba </a:t>
            </a:r>
            <a:r>
              <a:rPr lang="hu-HU" dirty="0"/>
              <a:t>való betekintés joga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157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Alapelvi megfogalmazás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Állampolgársági alapú megkülönböztetés tilalma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651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Más csoportosítási lehetőség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polgári és politikai </a:t>
            </a:r>
            <a:r>
              <a:rPr lang="hu-HU" dirty="0" smtClean="0"/>
              <a:t>jogok (</a:t>
            </a:r>
            <a:r>
              <a:rPr lang="hu-HU" dirty="0"/>
              <a:t>két választójog, </a:t>
            </a:r>
            <a:r>
              <a:rPr lang="hu-HU" dirty="0" smtClean="0"/>
              <a:t>panaszjog</a:t>
            </a:r>
            <a:r>
              <a:rPr lang="hu-HU" dirty="0"/>
              <a:t>, ami a petíciós jogot és az ombudsmanhoz fordulás jogát jelenti, a megfelelő és gondos ügyintézéshez való jog, a polgári kezdeményezéshez való jog, az információs </a:t>
            </a:r>
            <a:r>
              <a:rPr lang="hu-HU" dirty="0" smtClean="0"/>
              <a:t>jogok: dokumentumokba </a:t>
            </a:r>
            <a:r>
              <a:rPr lang="hu-HU" dirty="0"/>
              <a:t>való betekintés joga és a megkereshetőségi </a:t>
            </a:r>
            <a:r>
              <a:rPr lang="hu-HU" dirty="0" smtClean="0"/>
              <a:t>jog)</a:t>
            </a:r>
          </a:p>
          <a:p>
            <a:r>
              <a:rPr lang="hu-HU" dirty="0" smtClean="0"/>
              <a:t>védelemhez </a:t>
            </a:r>
            <a:r>
              <a:rPr lang="hu-HU" dirty="0"/>
              <a:t>való </a:t>
            </a:r>
            <a:r>
              <a:rPr lang="hu-HU" dirty="0" smtClean="0"/>
              <a:t>jog (</a:t>
            </a:r>
            <a:r>
              <a:rPr lang="hu-HU" dirty="0"/>
              <a:t>diplomáciai vagy konzuli hatóságok védelmének igénybe vételére való </a:t>
            </a:r>
            <a:r>
              <a:rPr lang="hu-HU" dirty="0" smtClean="0"/>
              <a:t>jog)</a:t>
            </a:r>
          </a:p>
          <a:p>
            <a:r>
              <a:rPr lang="hu-HU" dirty="0" smtClean="0"/>
              <a:t>szabadságjogok (véleménynyilvánítási </a:t>
            </a:r>
            <a:r>
              <a:rPr lang="hu-HU" dirty="0"/>
              <a:t>és vitatási </a:t>
            </a:r>
            <a:r>
              <a:rPr lang="hu-HU" dirty="0" smtClean="0"/>
              <a:t>jog, </a:t>
            </a:r>
            <a:r>
              <a:rPr lang="hu-HU" dirty="0"/>
              <a:t>szabad mozgáshoz való </a:t>
            </a:r>
            <a:r>
              <a:rPr lang="hu-HU" dirty="0" smtClean="0"/>
              <a:t>jog).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17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Jogok gyakorlása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Szerződésekben és a végrehajtásukra elfogadott intézkedésekben megállapított feltételekkel </a:t>
            </a:r>
            <a:r>
              <a:rPr lang="hu-HU" dirty="0" smtClean="0"/>
              <a:t>gyakorolhatók</a:t>
            </a:r>
            <a:r>
              <a:rPr lang="hu-HU" dirty="0"/>
              <a:t>, </a:t>
            </a:r>
            <a:endParaRPr lang="hu-HU" dirty="0" smtClean="0"/>
          </a:p>
          <a:p>
            <a:r>
              <a:rPr lang="hu-HU" dirty="0"/>
              <a:t>b</a:t>
            </a:r>
            <a:r>
              <a:rPr lang="hu-HU" dirty="0" smtClean="0"/>
              <a:t>izonyos </a:t>
            </a:r>
            <a:r>
              <a:rPr lang="hu-HU" dirty="0"/>
              <a:t>körülmények között korlátozhatók</a:t>
            </a:r>
          </a:p>
        </p:txBody>
      </p:sp>
    </p:spTree>
    <p:extLst>
      <p:ext uri="{BB962C8B-B14F-4D97-AF65-F5344CB8AC3E}">
        <p14:creationId xmlns:p14="http://schemas.microsoft.com/office/powerpoint/2010/main" val="3722735200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739</Words>
  <Application>Microsoft Office PowerPoint</Application>
  <PresentationFormat>Szélesvásznú</PresentationFormat>
  <Paragraphs>86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Szálak</vt:lpstr>
      <vt:lpstr>Uniós polgárság</vt:lpstr>
      <vt:lpstr>Jellemzői</vt:lpstr>
      <vt:lpstr>Jogok alapja</vt:lpstr>
      <vt:lpstr>Az uniós polgársághoz fűződő jogok (EUMSZ)</vt:lpstr>
      <vt:lpstr>Az uniós polgársághoz fűződő jogok (EUSZ)</vt:lpstr>
      <vt:lpstr>Az uniós polgársághoz fűződő jogok (Alapjogi Charta)</vt:lpstr>
      <vt:lpstr>Alapelvi megfogalmazás</vt:lpstr>
      <vt:lpstr>Más csoportosítási lehetőség</vt:lpstr>
      <vt:lpstr>Jogok gyakorlása</vt:lpstr>
      <vt:lpstr>Szabad mozgás joga</vt:lpstr>
      <vt:lpstr>Tartózkodási jog</vt:lpstr>
      <vt:lpstr>Korlátozások</vt:lpstr>
      <vt:lpstr>Sajátos személyi kör</vt:lpstr>
      <vt:lpstr>Aktív és passzív választójog az európai parlamenti választásokon</vt:lpstr>
      <vt:lpstr>Aktív és passzív választójog a helyhatósági választásokon </vt:lpstr>
      <vt:lpstr>Konzuli védelem</vt:lpstr>
      <vt:lpstr>Petíciós jog</vt:lpstr>
      <vt:lpstr>Hivatali ügyintézéssel kapcsolatos jogok</vt:lpstr>
      <vt:lpstr>Dokumentumokhoz való hozzáférés</vt:lpstr>
      <vt:lpstr>Polgári kezdeményezés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Uniós polgárság</dc:title>
  <dc:creator>Simonné dr.Gombos Katalin</dc:creator>
  <cp:lastModifiedBy>Gombos Katalin</cp:lastModifiedBy>
  <cp:revision>7</cp:revision>
  <dcterms:created xsi:type="dcterms:W3CDTF">2019-02-26T09:50:53Z</dcterms:created>
  <dcterms:modified xsi:type="dcterms:W3CDTF">2019-04-22T20:41:07Z</dcterms:modified>
</cp:coreProperties>
</file>